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8" r:id="rId2"/>
    <p:sldId id="260" r:id="rId3"/>
    <p:sldId id="259" r:id="rId4"/>
    <p:sldId id="262" r:id="rId5"/>
    <p:sldId id="263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/>
    <p:restoredTop sz="93750"/>
  </p:normalViewPr>
  <p:slideViewPr>
    <p:cSldViewPr snapToGrid="0" snapToObjects="1">
      <p:cViewPr varScale="1">
        <p:scale>
          <a:sx n="106" d="100"/>
          <a:sy n="106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90BA0-2AFD-5047-BF14-71D3731D891B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0525-9A5E-1240-8AD0-55DA5E6AB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Sensitive to background subtraction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SNR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photostability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Usually requires a user defined ROI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8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6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1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2E48-BDF4-4F49-8C53-48954F9393BD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tif"/><Relationship Id="rId12" Type="http://schemas.openxmlformats.org/officeDocument/2006/relationships/image" Target="../media/image1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D26D13-9B7B-1B4B-823E-6F53C59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87" y="2200995"/>
            <a:ext cx="5291667" cy="34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F05F-2CFC-2E42-B55F-9B9F8CC8CD9C}"/>
              </a:ext>
            </a:extLst>
          </p:cNvPr>
          <p:cNvSpPr txBox="1"/>
          <p:nvPr/>
        </p:nvSpPr>
        <p:spPr>
          <a:xfrm>
            <a:off x="489858" y="740588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~4000 cells/mm^2 (MIN6)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~520,000 cells/cm^2 in hydrogel microwell arrays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[Ca2+] readout using Fluor4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5027-C8F1-C24B-81FE-0E585F95371E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2345-B16B-F943-9945-0673283DB167}"/>
              </a:ext>
            </a:extLst>
          </p:cNvPr>
          <p:cNvSpPr txBox="1"/>
          <p:nvPr/>
        </p:nvSpPr>
        <p:spPr>
          <a:xfrm>
            <a:off x="-1116848" y="4648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CA25C-EBE1-0848-A4B3-69D82DBDA541}"/>
              </a:ext>
            </a:extLst>
          </p:cNvPr>
          <p:cNvSpPr txBox="1"/>
          <p:nvPr/>
        </p:nvSpPr>
        <p:spPr>
          <a:xfrm>
            <a:off x="-1116848" y="27435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CA246-D0F7-8A42-B96D-4CC8425FD6BA}"/>
              </a:ext>
            </a:extLst>
          </p:cNvPr>
          <p:cNvSpPr txBox="1"/>
          <p:nvPr/>
        </p:nvSpPr>
        <p:spPr>
          <a:xfrm>
            <a:off x="2720659" y="68331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and size dependence of [Ca2+]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5BF1-5B42-0D49-8CD5-3E2DB350FC75}"/>
              </a:ext>
            </a:extLst>
          </p:cNvPr>
          <p:cNvSpPr txBox="1"/>
          <p:nvPr/>
        </p:nvSpPr>
        <p:spPr>
          <a:xfrm>
            <a:off x="6323712" y="4558742"/>
            <a:ext cx="383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High-glucose +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cell synchronization radius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is scale-dependent </a:t>
            </a:r>
          </a:p>
          <a:p>
            <a:r>
              <a:rPr lang="en-US" dirty="0"/>
              <a:t>      in 2D but not in 3D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7E25F9-2A54-8C47-9CD7-8C62BF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6648656" y="710128"/>
            <a:ext cx="4928661" cy="360692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A3FF08A-408A-5340-85F6-12F2863E5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t="61175" r="62618" b="7990"/>
          <a:stretch/>
        </p:blipFill>
        <p:spPr>
          <a:xfrm>
            <a:off x="10154697" y="4360734"/>
            <a:ext cx="1852247" cy="2137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9715E-B816-8A43-A21F-FD820883DBAA}"/>
              </a:ext>
            </a:extLst>
          </p:cNvPr>
          <p:cNvSpPr txBox="1"/>
          <p:nvPr/>
        </p:nvSpPr>
        <p:spPr>
          <a:xfrm>
            <a:off x="7011682" y="69963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50um</a:t>
            </a:r>
          </a:p>
        </p:txBody>
      </p:sp>
    </p:spTree>
    <p:extLst>
      <p:ext uri="{BB962C8B-B14F-4D97-AF65-F5344CB8AC3E}">
        <p14:creationId xmlns:p14="http://schemas.microsoft.com/office/powerpoint/2010/main" val="9174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07969A-1BF6-484D-875B-1D4FD931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893290" y="1529444"/>
            <a:ext cx="4941455" cy="33745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482FE2-C9EF-0247-8A0F-1D227B9A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0"/>
          <a:stretch/>
        </p:blipFill>
        <p:spPr>
          <a:xfrm>
            <a:off x="5431971" y="1670957"/>
            <a:ext cx="4941455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EEC1D-0831-9C4A-A09B-9B36E4BF4A86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36896-DF86-864A-B9E4-B8F7C82E646B}"/>
              </a:ext>
            </a:extLst>
          </p:cNvPr>
          <p:cNvSpPr txBox="1"/>
          <p:nvPr/>
        </p:nvSpPr>
        <p:spPr>
          <a:xfrm>
            <a:off x="4095870" y="11340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Coupled-resistor network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F801-BBBC-1840-BF7E-8EFFF48DC189}"/>
              </a:ext>
            </a:extLst>
          </p:cNvPr>
          <p:cNvSpPr txBox="1"/>
          <p:nvPr/>
        </p:nvSpPr>
        <p:spPr>
          <a:xfrm>
            <a:off x="6575502" y="12025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2BEF9-A613-6D4C-9842-8F4D7A0F3536}"/>
              </a:ext>
            </a:extLst>
          </p:cNvPr>
          <p:cNvSpPr txBox="1"/>
          <p:nvPr/>
        </p:nvSpPr>
        <p:spPr>
          <a:xfrm>
            <a:off x="8962143" y="115933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D2E8D-F446-AF46-9709-FBDD63980F2B}"/>
              </a:ext>
            </a:extLst>
          </p:cNvPr>
          <p:cNvSpPr txBox="1"/>
          <p:nvPr/>
        </p:nvSpPr>
        <p:spPr>
          <a:xfrm>
            <a:off x="3932584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p&gt;0.5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3BCB-BBC0-0E4B-BE5F-3D4928EF947C}"/>
              </a:ext>
            </a:extLst>
          </p:cNvPr>
          <p:cNvSpPr txBox="1"/>
          <p:nvPr/>
        </p:nvSpPr>
        <p:spPr>
          <a:xfrm>
            <a:off x="1898377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p&lt;0.5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605C1-21A4-F147-B2B8-58ACE8F6D2EE}"/>
              </a:ext>
            </a:extLst>
          </p:cNvPr>
          <p:cNvSpPr txBox="1"/>
          <p:nvPr/>
        </p:nvSpPr>
        <p:spPr>
          <a:xfrm>
            <a:off x="-859634" y="25495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C8E-5DBA-104C-8126-5E1DA3CB2B1C}"/>
              </a:ext>
            </a:extLst>
          </p:cNvPr>
          <p:cNvSpPr txBox="1"/>
          <p:nvPr/>
        </p:nvSpPr>
        <p:spPr>
          <a:xfrm>
            <a:off x="-859634" y="424470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3A44-DD99-144F-8A09-317ACFBC3E5D}"/>
              </a:ext>
            </a:extLst>
          </p:cNvPr>
          <p:cNvSpPr txBox="1"/>
          <p:nvPr/>
        </p:nvSpPr>
        <p:spPr>
          <a:xfrm>
            <a:off x="10199424" y="4020038"/>
            <a:ext cx="165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Suppression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(low glucose)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70478-CBD4-F946-B572-79070B9C1BCD}"/>
              </a:ext>
            </a:extLst>
          </p:cNvPr>
          <p:cNvSpPr txBox="1"/>
          <p:nvPr/>
        </p:nvSpPr>
        <p:spPr>
          <a:xfrm>
            <a:off x="10112829" y="2162321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Synchronization (high glucose)</a:t>
            </a:r>
          </a:p>
        </p:txBody>
      </p:sp>
    </p:spTree>
    <p:extLst>
      <p:ext uri="{BB962C8B-B14F-4D97-AF65-F5344CB8AC3E}">
        <p14:creationId xmlns:p14="http://schemas.microsoft.com/office/powerpoint/2010/main" val="12474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A2FF90-F82C-B642-921A-BD15715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48" y="643467"/>
            <a:ext cx="561316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251F2-C9BE-7A43-98C5-F4ECA91BA057}"/>
              </a:ext>
            </a:extLst>
          </p:cNvPr>
          <p:cNvSpPr txBox="1"/>
          <p:nvPr/>
        </p:nvSpPr>
        <p:spPr>
          <a:xfrm>
            <a:off x="2497536" y="6583866"/>
            <a:ext cx="88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1B027-427E-5F46-8AFD-CCAA1040076C}"/>
              </a:ext>
            </a:extLst>
          </p:cNvPr>
          <p:cNvSpPr txBox="1"/>
          <p:nvPr/>
        </p:nvSpPr>
        <p:spPr>
          <a:xfrm>
            <a:off x="3897086" y="16328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Wave velocity under 2D/3D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3070-B77F-DB4E-914A-90ACFD3C9B01}"/>
              </a:ext>
            </a:extLst>
          </p:cNvPr>
          <p:cNvSpPr txBox="1"/>
          <p:nvPr/>
        </p:nvSpPr>
        <p:spPr>
          <a:xfrm>
            <a:off x="2693155" y="24061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FDBBC-85F2-6640-8439-634EDD0E71CD}"/>
              </a:ext>
            </a:extLst>
          </p:cNvPr>
          <p:cNvCxnSpPr/>
          <p:nvPr/>
        </p:nvCxnSpPr>
        <p:spPr>
          <a:xfrm flipV="1">
            <a:off x="3276602" y="1730830"/>
            <a:ext cx="794656" cy="67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58C5-2231-A146-B652-90C6EE2A063B}"/>
              </a:ext>
            </a:extLst>
          </p:cNvPr>
          <p:cNvCxnSpPr>
            <a:endCxn id="5" idx="1"/>
          </p:cNvCxnSpPr>
          <p:nvPr/>
        </p:nvCxnSpPr>
        <p:spPr>
          <a:xfrm>
            <a:off x="3172775" y="2775467"/>
            <a:ext cx="552073" cy="65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C50B0-D116-6C44-9357-B42C8C3ACE02}"/>
              </a:ext>
            </a:extLst>
          </p:cNvPr>
          <p:cNvSpPr txBox="1"/>
          <p:nvPr/>
        </p:nvSpPr>
        <p:spPr>
          <a:xfrm>
            <a:off x="2932966" y="51906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P&lt;0.001</a:t>
            </a:r>
          </a:p>
        </p:txBody>
      </p:sp>
    </p:spTree>
    <p:extLst>
      <p:ext uri="{BB962C8B-B14F-4D97-AF65-F5344CB8AC3E}">
        <p14:creationId xmlns:p14="http://schemas.microsoft.com/office/powerpoint/2010/main" val="429489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FE6B9D-7DE1-FC42-AE19-71DBEBCB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89" y="3185454"/>
            <a:ext cx="3620137" cy="3342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1A46D-3E16-484B-8BD2-9E1D8A8253D3}"/>
              </a:ext>
            </a:extLst>
          </p:cNvPr>
          <p:cNvSpPr txBox="1"/>
          <p:nvPr/>
        </p:nvSpPr>
        <p:spPr>
          <a:xfrm>
            <a:off x="2001854" y="319149"/>
            <a:ext cx="428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Interesting points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Low-pass frequency response of beta cells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Only small populations of cells (pacemakers) sense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Unknown degree of randomness and strength of coupling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Entrainment of cells to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85E7C-EE4B-154C-9B5C-4BE557DD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" r="47300"/>
          <a:stretch/>
        </p:blipFill>
        <p:spPr>
          <a:xfrm>
            <a:off x="6830715" y="172128"/>
            <a:ext cx="3235880" cy="3191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F2875-890F-9C4C-A63B-9E57E7186C60}"/>
              </a:ext>
            </a:extLst>
          </p:cNvPr>
          <p:cNvSpPr txBox="1"/>
          <p:nvPr/>
        </p:nvSpPr>
        <p:spPr>
          <a:xfrm>
            <a:off x="2689270" y="6571996"/>
            <a:ext cx="817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Quantifying granule transport and controlling calcium oscillations in insulin-secreting beta cells.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31981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65558-0903-E64E-AC16-FD9CD566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" r="4145"/>
          <a:stretch/>
        </p:blipFill>
        <p:spPr>
          <a:xfrm>
            <a:off x="817148" y="1431472"/>
            <a:ext cx="3950079" cy="155050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2580C7-D26C-E54E-B43B-3D013DDE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57" y="249754"/>
            <a:ext cx="5419896" cy="642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9383C-0750-4D4D-954A-6A722F05AE06}"/>
              </a:ext>
            </a:extLst>
          </p:cNvPr>
          <p:cNvSpPr txBox="1"/>
          <p:nvPr/>
        </p:nvSpPr>
        <p:spPr>
          <a:xfrm>
            <a:off x="1145021" y="145055"/>
            <a:ext cx="32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Coupled phantom burster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6C0DA-67C1-884C-B0A4-7D65C5F63724}"/>
              </a:ext>
            </a:extLst>
          </p:cNvPr>
          <p:cNvCxnSpPr/>
          <p:nvPr/>
        </p:nvCxnSpPr>
        <p:spPr>
          <a:xfrm flipV="1">
            <a:off x="2608820" y="2955469"/>
            <a:ext cx="0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E18AD-2390-CC4A-AE18-73E0F0AEF92E}"/>
              </a:ext>
            </a:extLst>
          </p:cNvPr>
          <p:cNvSpPr txBox="1"/>
          <p:nvPr/>
        </p:nvSpPr>
        <p:spPr>
          <a:xfrm>
            <a:off x="1551981" y="3352106"/>
            <a:ext cx="222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this distributed?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F0C01-BA9D-0040-8367-86FF4A61174C}"/>
              </a:ext>
            </a:extLst>
          </p:cNvPr>
          <p:cNvSpPr txBox="1"/>
          <p:nvPr/>
        </p:nvSpPr>
        <p:spPr>
          <a:xfrm>
            <a:off x="5936798" y="6596617"/>
            <a:ext cx="634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Gap junction coupling and calcium waves in the pancreatic islet. </a:t>
            </a:r>
            <a:r>
              <a:rPr lang="en-US" sz="1400" b="1" dirty="0"/>
              <a:t>Biophysical Journal</a:t>
            </a:r>
          </a:p>
        </p:txBody>
      </p:sp>
    </p:spTree>
    <p:extLst>
      <p:ext uri="{BB962C8B-B14F-4D97-AF65-F5344CB8AC3E}">
        <p14:creationId xmlns:p14="http://schemas.microsoft.com/office/powerpoint/2010/main" val="118898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85A12FF-036A-364D-8D85-486A07074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240" y="2944106"/>
            <a:ext cx="4846256" cy="3634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3950F-8940-C549-81F6-B6E5EA44EE13}"/>
              </a:ext>
            </a:extLst>
          </p:cNvPr>
          <p:cNvSpPr txBox="1"/>
          <p:nvPr/>
        </p:nvSpPr>
        <p:spPr>
          <a:xfrm>
            <a:off x="7739827" y="130883"/>
            <a:ext cx="275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Photobleaching Correction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CFA8A-5DF8-1643-A707-C722A290AC13}"/>
              </a:ext>
            </a:extLst>
          </p:cNvPr>
          <p:cNvSpPr txBox="1"/>
          <p:nvPr/>
        </p:nvSpPr>
        <p:spPr>
          <a:xfrm>
            <a:off x="4290093" y="6578798"/>
            <a:ext cx="790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Optical recording of action potentials in mammalian neurons using a microbial rhodopsin. </a:t>
            </a:r>
            <a:r>
              <a:rPr lang="en-US" sz="1400" b="1" dirty="0"/>
              <a:t>Nature Methods</a:t>
            </a:r>
          </a:p>
        </p:txBody>
      </p:sp>
      <p:pic>
        <p:nvPicPr>
          <p:cNvPr id="10" name="Picture 9" descr="A picture containing text, outdoor object, star, colorful&#10;&#10;Description automatically generated">
            <a:extLst>
              <a:ext uri="{FF2B5EF4-FFF2-40B4-BE49-F238E27FC236}">
                <a16:creationId xmlns:a16="http://schemas.microsoft.com/office/drawing/2014/main" id="{7AF1484F-84D0-CB47-B385-F7104574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91" y="3754117"/>
            <a:ext cx="2750635" cy="2542253"/>
          </a:xfrm>
          <a:prstGeom prst="rect">
            <a:avLst/>
          </a:prstGeom>
        </p:spPr>
      </p:pic>
      <p:pic>
        <p:nvPicPr>
          <p:cNvPr id="3" name="Picture 2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2F41249-5AFC-2242-8BF8-BB05D4F43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730" y="913808"/>
            <a:ext cx="0" cy="0"/>
          </a:xfrm>
          <a:prstGeom prst="rect">
            <a:avLst/>
          </a:prstGeom>
        </p:spPr>
      </p:pic>
      <p:pic>
        <p:nvPicPr>
          <p:cNvPr id="7" name="Picture 6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28A1E1B-0824-1C47-AE78-9D5CDE6E8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730" y="913808"/>
            <a:ext cx="0" cy="0"/>
          </a:xfrm>
          <a:prstGeom prst="rect">
            <a:avLst/>
          </a:prstGeom>
        </p:spPr>
      </p:pic>
      <p:pic>
        <p:nvPicPr>
          <p:cNvPr id="12" name="Picture 11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2BE6543-65C3-4341-AE16-2B9F9B854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0433" y="714777"/>
            <a:ext cx="2402770" cy="2413876"/>
          </a:xfrm>
          <a:prstGeom prst="rect">
            <a:avLst/>
          </a:prstGeom>
        </p:spPr>
      </p:pic>
      <p:pic>
        <p:nvPicPr>
          <p:cNvPr id="15" name="mC2000LP100exp1375Hz_MMStack_Pos0.ome" descr="mC2000LP100exp1375Hz_MMStack_Pos0.ome">
            <a:hlinkClick r:id="" action="ppaction://media"/>
            <a:extLst>
              <a:ext uri="{FF2B5EF4-FFF2-40B4-BE49-F238E27FC236}">
                <a16:creationId xmlns:a16="http://schemas.microsoft.com/office/drawing/2014/main" id="{58FBCC59-883D-1D4D-993E-FF637CAE5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16681" y="713960"/>
            <a:ext cx="2402770" cy="2402770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BA1303-8FEC-6643-AB1B-86968B701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526" y="906062"/>
            <a:ext cx="2997200" cy="584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14B162C-6ADF-4C48-92E3-BEACC7AA2C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797" y="1640016"/>
            <a:ext cx="3898900" cy="723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C918DD-A146-DD47-A3F3-AD3EAEEE1B97}"/>
              </a:ext>
            </a:extLst>
          </p:cNvPr>
          <p:cNvSpPr txBox="1"/>
          <p:nvPr/>
        </p:nvSpPr>
        <p:spPr>
          <a:xfrm>
            <a:off x="988527" y="133916"/>
            <a:ext cx="32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Estimating membrane potentials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60FE1F9A-E059-C84D-B108-B0AF96E51E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275" y="2410750"/>
            <a:ext cx="2945396" cy="946734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38F3964B-989C-8C44-8AF8-50AECE0191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3120" y="2363916"/>
            <a:ext cx="1613289" cy="10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0EF3D37-C635-8A4A-B0FD-E42CB0D83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50" r="16193"/>
          <a:stretch/>
        </p:blipFill>
        <p:spPr>
          <a:xfrm>
            <a:off x="6099956" y="3585142"/>
            <a:ext cx="5822868" cy="3282273"/>
          </a:xfrm>
          <a:prstGeom prst="rect">
            <a:avLst/>
          </a:prstGeom>
        </p:spPr>
      </p:pic>
      <p:pic>
        <p:nvPicPr>
          <p:cNvPr id="13" name="Picture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95C843D-2644-944F-B3C4-7941901ED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6" b="46675"/>
          <a:stretch/>
        </p:blipFill>
        <p:spPr>
          <a:xfrm>
            <a:off x="6123706" y="95002"/>
            <a:ext cx="5970285" cy="3466389"/>
          </a:xfrm>
          <a:prstGeom prst="rect">
            <a:avLst/>
          </a:prstGeom>
        </p:spPr>
      </p:pic>
      <p:pic>
        <p:nvPicPr>
          <p:cNvPr id="16" name="Picture 15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9D1AA82-FC83-674D-9625-499015A0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1" y="3865452"/>
            <a:ext cx="4737760" cy="29777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C08F56-EB58-474C-839E-F2ADC6452FCB}"/>
              </a:ext>
            </a:extLst>
          </p:cNvPr>
          <p:cNvSpPr txBox="1"/>
          <p:nvPr/>
        </p:nvSpPr>
        <p:spPr>
          <a:xfrm>
            <a:off x="2303634" y="4142589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TTL2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6F7609-6BCC-334A-936C-C5D6ACA6BD66}"/>
              </a:ext>
            </a:extLst>
          </p:cNvPr>
          <p:cNvSpPr txBox="1"/>
          <p:nvPr/>
        </p:nvSpPr>
        <p:spPr>
          <a:xfrm>
            <a:off x="1403649" y="4142589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TTL1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CC5460-F909-194F-B4CD-5D75DD47336F}"/>
              </a:ext>
            </a:extLst>
          </p:cNvPr>
          <p:cNvSpPr txBox="1"/>
          <p:nvPr/>
        </p:nvSpPr>
        <p:spPr>
          <a:xfrm>
            <a:off x="4103604" y="4142589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TTL4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32AB71-645E-5840-AD0D-A8E8B4B85F1F}"/>
              </a:ext>
            </a:extLst>
          </p:cNvPr>
          <p:cNvSpPr txBox="1"/>
          <p:nvPr/>
        </p:nvSpPr>
        <p:spPr>
          <a:xfrm>
            <a:off x="3203619" y="4146036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TTL3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A0E31B-6086-3F47-B573-C43F266A06B3}"/>
              </a:ext>
            </a:extLst>
          </p:cNvPr>
          <p:cNvSpPr/>
          <p:nvPr/>
        </p:nvSpPr>
        <p:spPr>
          <a:xfrm>
            <a:off x="887583" y="389455"/>
            <a:ext cx="681223" cy="61361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092E32-BB47-1747-A083-BA8A4C42B786}"/>
              </a:ext>
            </a:extLst>
          </p:cNvPr>
          <p:cNvSpPr/>
          <p:nvPr/>
        </p:nvSpPr>
        <p:spPr>
          <a:xfrm>
            <a:off x="3238351" y="389455"/>
            <a:ext cx="681223" cy="61361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8369BC-8FE7-C344-A27E-0D73F3CF9C26}"/>
              </a:ext>
            </a:extLst>
          </p:cNvPr>
          <p:cNvSpPr/>
          <p:nvPr/>
        </p:nvSpPr>
        <p:spPr>
          <a:xfrm>
            <a:off x="1980028" y="389455"/>
            <a:ext cx="775946" cy="61361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CMOS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F6C69A-A4F8-1E40-BD84-BD3D328BB471}"/>
              </a:ext>
            </a:extLst>
          </p:cNvPr>
          <p:cNvCxnSpPr>
            <a:stCxn id="2" idx="3"/>
            <a:endCxn id="15" idx="1"/>
          </p:cNvCxnSpPr>
          <p:nvPr/>
        </p:nvCxnSpPr>
        <p:spPr>
          <a:xfrm>
            <a:off x="1568806" y="696260"/>
            <a:ext cx="4112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C7495-1D9F-1648-9254-5512FBFDB6E0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2755974" y="696260"/>
            <a:ext cx="4823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C9AE2-EF09-E74A-871F-DB70503A66C9}"/>
              </a:ext>
            </a:extLst>
          </p:cNvPr>
          <p:cNvSpPr txBox="1"/>
          <p:nvPr/>
        </p:nvSpPr>
        <p:spPr>
          <a:xfrm>
            <a:off x="1545048" y="440515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USB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165B83-3FE7-6D46-AF84-5720EB8E9D86}"/>
              </a:ext>
            </a:extLst>
          </p:cNvPr>
          <p:cNvSpPr txBox="1"/>
          <p:nvPr/>
        </p:nvSpPr>
        <p:spPr>
          <a:xfrm>
            <a:off x="2767902" y="440515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BNC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E30464-A9EF-9C4D-93BA-B54C0DE08523}"/>
              </a:ext>
            </a:extLst>
          </p:cNvPr>
          <p:cNvSpPr/>
          <p:nvPr/>
        </p:nvSpPr>
        <p:spPr>
          <a:xfrm>
            <a:off x="4390023" y="400794"/>
            <a:ext cx="681223" cy="61361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5CA0CB-1338-C64C-AAA2-9F96E0CC4107}"/>
              </a:ext>
            </a:extLst>
          </p:cNvPr>
          <p:cNvCxnSpPr>
            <a:endCxn id="22" idx="1"/>
          </p:cNvCxnSpPr>
          <p:nvPr/>
        </p:nvCxnSpPr>
        <p:spPr>
          <a:xfrm>
            <a:off x="3907646" y="707599"/>
            <a:ext cx="4823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CA3C15-6CF0-2546-AB55-6076079C76BA}"/>
              </a:ext>
            </a:extLst>
          </p:cNvPr>
          <p:cNvSpPr txBox="1"/>
          <p:nvPr/>
        </p:nvSpPr>
        <p:spPr>
          <a:xfrm>
            <a:off x="3919574" y="451854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BNC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5AEC1B-621E-B740-B0C6-3F9267164C03}"/>
              </a:ext>
            </a:extLst>
          </p:cNvPr>
          <p:cNvSpPr txBox="1"/>
          <p:nvPr/>
        </p:nvSpPr>
        <p:spPr>
          <a:xfrm>
            <a:off x="618011" y="1545177"/>
            <a:ext cx="326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Onboard 10-bit ADC (6 channels)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833608-C163-584A-B8DA-B936A9024410}"/>
              </a:ext>
            </a:extLst>
          </p:cNvPr>
          <p:cNvSpPr txBox="1"/>
          <p:nvPr/>
        </p:nvSpPr>
        <p:spPr>
          <a:xfrm>
            <a:off x="618011" y="2069219"/>
            <a:ext cx="5167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 MHz Arduino has ADC clock set to 16 MHz/128 = 125 KHz. Each conversion in AVR takes 13 ADC clocks so 125 KHz/13 = 9615 Hz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9B9BD1-E786-9E41-BC7F-6A5B99E3BB32}"/>
              </a:ext>
            </a:extLst>
          </p:cNvPr>
          <p:cNvSpPr txBox="1"/>
          <p:nvPr/>
        </p:nvSpPr>
        <p:spPr>
          <a:xfrm>
            <a:off x="721895" y="3332747"/>
            <a:ext cx="25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control intensity?</a:t>
            </a:r>
          </a:p>
        </p:txBody>
      </p:sp>
    </p:spTree>
    <p:extLst>
      <p:ext uri="{BB962C8B-B14F-4D97-AF65-F5344CB8AC3E}">
        <p14:creationId xmlns:p14="http://schemas.microsoft.com/office/powerpoint/2010/main" val="408912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D49069A-6CDA-E048-A119-2EFC10F7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7"/>
            <a:ext cx="10905066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56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3389</TotalTime>
  <Words>315</Words>
  <Application>Microsoft Macintosh PowerPoint</Application>
  <PresentationFormat>Widescreen</PresentationFormat>
  <Paragraphs>70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173</cp:revision>
  <dcterms:created xsi:type="dcterms:W3CDTF">2021-01-17T00:10:17Z</dcterms:created>
  <dcterms:modified xsi:type="dcterms:W3CDTF">2021-02-15T05:26:29Z</dcterms:modified>
</cp:coreProperties>
</file>